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4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2" r:id="rId6"/>
    <p:sldId id="263" r:id="rId7"/>
    <p:sldId id="260" r:id="rId8"/>
    <p:sldId id="261" r:id="rId9"/>
    <p:sldId id="264" r:id="rId10"/>
    <p:sldId id="265" r:id="rId11"/>
    <p:sldId id="266" r:id="rId12"/>
    <p:sldId id="267" r:id="rId13"/>
    <p:sldId id="268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080"/>
    <p:restoredTop sz="94650"/>
  </p:normalViewPr>
  <p:slideViewPr>
    <p:cSldViewPr snapToGrid="0" snapToObjects="1">
      <p:cViewPr varScale="1">
        <p:scale>
          <a:sx n="120" d="100"/>
          <a:sy n="120" d="100"/>
        </p:scale>
        <p:origin x="166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27D77B-383E-6C4A-AA5B-682BB56E4777}" type="datetimeFigureOut">
              <a:rPr lang="de-DE" smtClean="0"/>
              <a:t>02.01.19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FDD689-6179-8940-889A-23188F4C5CE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332408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8466" y="-8468"/>
            <a:ext cx="9171316" cy="6874935"/>
            <a:chOff x="-8466" y="-8468"/>
            <a:chExt cx="9171316" cy="6874935"/>
          </a:xfrm>
        </p:grpSpPr>
        <p:cxnSp>
          <p:nvCxnSpPr>
            <p:cNvPr id="28" name="Straight Connector 27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Freeform 2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Freeform 3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Freeform 3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Freeform 3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Freeform 3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5" name="Freeform 34"/>
            <p:cNvSpPr/>
            <p:nvPr/>
          </p:nvSpPr>
          <p:spPr>
            <a:xfrm>
              <a:off x="8094165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6" name="Freeform 35"/>
            <p:cNvSpPr/>
            <p:nvPr/>
          </p:nvSpPr>
          <p:spPr>
            <a:xfrm>
              <a:off x="8068764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17"/>
            <p:cNvSpPr/>
            <p:nvPr/>
          </p:nvSpPr>
          <p:spPr>
            <a:xfrm>
              <a:off x="-8466" y="-8468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595" y="2404534"/>
            <a:ext cx="5826719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595" y="4050834"/>
            <a:ext cx="5826719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008F2-8906-3644-ABF0-E976FD64DC01}" type="datetime1">
              <a:rPr lang="de-DE" smtClean="0"/>
              <a:t>02.01.19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fld id="{9C981453-0448-8F4C-96D0-C0DF6EA7AF4B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605017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4470400"/>
            <a:ext cx="6347714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8A5DF-DBBF-B44A-9D33-5FFBE0AC19C8}" type="datetime1">
              <a:rPr lang="de-DE" smtClean="0"/>
              <a:t>02.01.19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174437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01074" y="3632200"/>
            <a:ext cx="541980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470400"/>
            <a:ext cx="6347715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51DDA-E174-ED40-B43F-32BE95FE46A1}" type="datetime1">
              <a:rPr lang="de-DE" smtClean="0"/>
              <a:t>02.01.19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t>‹Nr.›</a:t>
            </a:fld>
            <a:endParaRPr lang="de-DE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106514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1931988"/>
            <a:ext cx="6347715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0BF544-531E-554F-8A8E-9248103FEDE5}" type="datetime1">
              <a:rPr lang="de-DE" smtClean="0"/>
              <a:t>02.01.19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79107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94529-7767-D447-92C9-BB631B9E917E}" type="datetime1">
              <a:rPr lang="de-DE" smtClean="0"/>
              <a:t>02.01.19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t>‹Nr.›</a:t>
            </a:fld>
            <a:endParaRPr lang="de-DE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130863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848" y="609600"/>
            <a:ext cx="6341465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AF37AF-B9B3-894B-A54F-344909EF6BD1}" type="datetime1">
              <a:rPr lang="de-DE" smtClean="0"/>
              <a:t>02.01.19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904584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D6F8C-5E55-8143-82E2-35B953DF8ADA}" type="datetime1">
              <a:rPr lang="de-DE" smtClean="0"/>
              <a:t>02.01.19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464415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7312" y="609600"/>
            <a:ext cx="978812" cy="5251451"/>
          </a:xfrm>
        </p:spPr>
        <p:txBody>
          <a:bodyPr vert="eaVert" anchor="ctr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599" y="609600"/>
            <a:ext cx="5195026" cy="5251451"/>
          </a:xfrm>
        </p:spPr>
        <p:txBody>
          <a:bodyPr vert="eaVert"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DE807-4E87-8C48-BCE5-E1BB211ADE45}" type="datetime1">
              <a:rPr lang="de-DE" smtClean="0"/>
              <a:t>02.01.19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2280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buClr>
                <a:schemeClr val="accent1">
                  <a:lumMod val="50000"/>
                </a:schemeClr>
              </a:buClr>
              <a:defRPr sz="2000"/>
            </a:lvl1pPr>
            <a:lvl2pPr>
              <a:buClr>
                <a:schemeClr val="accent1">
                  <a:lumMod val="50000"/>
                </a:schemeClr>
              </a:buClr>
              <a:defRPr sz="2000"/>
            </a:lvl2pPr>
            <a:lvl3pPr marL="914400" indent="0">
              <a:buClr>
                <a:schemeClr val="accent1">
                  <a:lumMod val="50000"/>
                </a:schemeClr>
              </a:buClr>
              <a:buNone/>
              <a:defRPr/>
            </a:lvl3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1"/>
            <a:r>
              <a:rPr lang="de-DE" dirty="0"/>
              <a:t>Vierte Ebene
Fünfte Ebene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3F195-1B96-F449-A741-532113EA4FE8}" type="datetime1">
              <a:rPr lang="de-DE" smtClean="0"/>
              <a:t>02.01.19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fld id="{9C981453-0448-8F4C-96D0-C0DF6EA7AF4B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056660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2700868"/>
            <a:ext cx="6347715" cy="1826581"/>
          </a:xfrm>
        </p:spPr>
        <p:txBody>
          <a:bodyPr anchor="b"/>
          <a:lstStyle>
            <a:lvl1pPr algn="l">
              <a:defRPr sz="4000" b="0" cap="none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CCFFA-5072-0140-A268-3587E173DA01}" type="datetime1">
              <a:rPr lang="de-DE" smtClean="0"/>
              <a:t>02.01.19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6088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13208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160589"/>
            <a:ext cx="3088109" cy="388077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9204" y="2160590"/>
            <a:ext cx="3088110" cy="388077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D7752-CC40-A748-BBEC-E9985C28819F}" type="datetime1">
              <a:rPr lang="de-DE" smtClean="0"/>
              <a:t>02.01.19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06687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99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66640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66640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1ACFA-D38C-8446-A632-5F43085360E4}" type="datetime1">
              <a:rPr lang="de-DE" smtClean="0"/>
              <a:t>02.01.19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0013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4" cy="13208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27E64-24DA-7842-A811-16E7A97DBD33}" type="datetime1">
              <a:rPr lang="de-DE" smtClean="0"/>
              <a:t>02.01.19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83085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60A87-A035-0149-BB3F-A1FC8B22D71A}" type="datetime1">
              <a:rPr lang="de-DE" smtClean="0"/>
              <a:t>02.01.19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3241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1498604"/>
            <a:ext cx="2790182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1275" y="514925"/>
            <a:ext cx="3386037" cy="552643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2777069"/>
            <a:ext cx="2790182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52F50-7354-124A-85F7-655D0A04329E}" type="datetime1">
              <a:rPr lang="de-DE" smtClean="0"/>
              <a:t>02.01.19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905014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4800600"/>
            <a:ext cx="634771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" y="609600"/>
            <a:ext cx="6347714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5367338"/>
            <a:ext cx="6347714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8A966B-9D64-F849-A79D-F982D5CFEA82}" type="datetime1">
              <a:rPr lang="de-DE" smtClean="0"/>
              <a:t>02.01.19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54106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8467" y="-8468"/>
            <a:ext cx="9171317" cy="6874935"/>
            <a:chOff x="-8467" y="-8468"/>
            <a:chExt cx="9171317" cy="6874935"/>
          </a:xfrm>
        </p:grpSpPr>
        <p:sp>
          <p:nvSpPr>
            <p:cNvPr id="7" name="Freeform 6"/>
            <p:cNvSpPr/>
            <p:nvPr/>
          </p:nvSpPr>
          <p:spPr>
            <a:xfrm>
              <a:off x="-8467" y="4013200"/>
              <a:ext cx="457200" cy="2853267"/>
            </a:xfrm>
            <a:custGeom>
              <a:avLst/>
              <a:gdLst/>
              <a:ahLst/>
              <a:cxnLst/>
              <a:rect l="l" t="t" r="r" b="b"/>
              <a:pathLst>
                <a:path w="457200" h="2853267">
                  <a:moveTo>
                    <a:pt x="0" y="0"/>
                  </a:moveTo>
                  <a:lnTo>
                    <a:pt x="457200" y="2853267"/>
                  </a:lnTo>
                  <a:lnTo>
                    <a:pt x="0" y="2844800"/>
                  </a:lnTo>
                  <a:cubicBezTo>
                    <a:pt x="2822" y="1905000"/>
                    <a:pt x="5645" y="965200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8" name="Straight Connector 7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Freeform 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1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1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14"/>
            <p:cNvSpPr/>
            <p:nvPr/>
          </p:nvSpPr>
          <p:spPr>
            <a:xfrm>
              <a:off x="8094165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15"/>
            <p:cNvSpPr/>
            <p:nvPr/>
          </p:nvSpPr>
          <p:spPr>
            <a:xfrm>
              <a:off x="8068764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590"/>
            <a:ext cx="6347714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544350-E652-8845-9940-45AD9E97C5C5}" type="datetime1">
              <a:rPr lang="de-DE" smtClean="0"/>
              <a:t>02.01.19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C981453-0448-8F4C-96D0-C0DF6EA7AF4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47409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  <p:sldLayoutId id="2147483736" r:id="rId12"/>
    <p:sldLayoutId id="2147483737" r:id="rId13"/>
    <p:sldLayoutId id="2147483738" r:id="rId14"/>
    <p:sldLayoutId id="2147483739" r:id="rId15"/>
    <p:sldLayoutId id="2147483740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8C8B479-D539-1942-BB55-352F76C1062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de-DE" sz="4800" dirty="0"/>
              <a:t>﻿Clientseitige Webframeworks wie</a:t>
            </a:r>
            <a:br>
              <a:rPr lang="de-DE" sz="4800" dirty="0"/>
            </a:br>
            <a:r>
              <a:rPr lang="de-DE" sz="4800" dirty="0"/>
              <a:t>Angular, </a:t>
            </a:r>
            <a:r>
              <a:rPr lang="de-DE" sz="4800" dirty="0" err="1"/>
              <a:t>ReactJS</a:t>
            </a:r>
            <a:r>
              <a:rPr lang="de-DE" sz="4800" dirty="0"/>
              <a:t> und OpenUI5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145B726-5F11-D041-A248-C5611F71ED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Fabio Krämer, Sebastian Greulich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34A242D-B958-C942-9E80-32618D29E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98488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DA67F6-CF58-C342-8631-55A86E3DE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ReactJS</a:t>
            </a:r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F88F0FD-5550-1F4B-BCE7-3E97507C4C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1569CB3B-1191-5143-A306-0306314835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1246" y="1698137"/>
            <a:ext cx="2699783" cy="2502553"/>
          </a:xfrm>
          <a:prstGeom prst="rect">
            <a:avLst/>
          </a:prstGeom>
        </p:spPr>
      </p:pic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0C56A2B-85C3-614C-9ADB-0ECECF3B7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35251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DA67F6-CF58-C342-8631-55A86E3DE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OpenUI5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F88F0FD-5550-1F4B-BCE7-3E97507C4C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1569CB3B-1191-5143-A306-0306314835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1246" y="1698137"/>
            <a:ext cx="2699783" cy="2502553"/>
          </a:xfrm>
          <a:prstGeom prst="rect">
            <a:avLst/>
          </a:prstGeom>
        </p:spPr>
      </p:pic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0C56A2B-85C3-614C-9ADB-0ECECF3B7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33752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DA67F6-CF58-C342-8631-55A86E3DE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Vergleichende </a:t>
            </a:r>
            <a:br>
              <a:rPr lang="de-DE" dirty="0"/>
            </a:br>
            <a:r>
              <a:rPr lang="de-DE" dirty="0"/>
              <a:t>Betrachtung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F88F0FD-5550-1F4B-BCE7-3E97507C4C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1569CB3B-1191-5143-A306-0306314835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1246" y="1698137"/>
            <a:ext cx="2699783" cy="2502553"/>
          </a:xfrm>
          <a:prstGeom prst="rect">
            <a:avLst/>
          </a:prstGeom>
        </p:spPr>
      </p:pic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0C56A2B-85C3-614C-9ADB-0ECECF3B7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087875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DA67F6-CF58-C342-8631-55A86E3DE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" y="1562985"/>
            <a:ext cx="6248402" cy="2804975"/>
          </a:xfrm>
        </p:spPr>
        <p:txBody>
          <a:bodyPr>
            <a:normAutofit fontScale="90000"/>
          </a:bodyPr>
          <a:lstStyle/>
          <a:p>
            <a:r>
              <a:rPr lang="de-DE" dirty="0"/>
              <a:t>Vielen Dank für Ihre Aufmerksamkeit, für Rückfragen stehen wir Ihnen nun gerne zur Verfügung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0C56A2B-85C3-614C-9ADB-0ECECF3B7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27505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1380ED-917E-BC45-845D-882503EBE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Gliederung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4390168-1B82-0944-AE66-9AD15AA411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Grundlagen</a:t>
            </a:r>
          </a:p>
          <a:p>
            <a:r>
              <a:rPr lang="de-DE" dirty="0"/>
              <a:t>Angular</a:t>
            </a:r>
          </a:p>
          <a:p>
            <a:r>
              <a:rPr lang="de-DE" dirty="0" err="1"/>
              <a:t>ReactJS</a:t>
            </a:r>
            <a:endParaRPr lang="de-DE" dirty="0"/>
          </a:p>
          <a:p>
            <a:r>
              <a:rPr lang="de-DE" dirty="0"/>
              <a:t>OpenUI5</a:t>
            </a:r>
          </a:p>
          <a:p>
            <a:r>
              <a:rPr lang="de-DE" dirty="0"/>
              <a:t>Unsere Empfehlung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DD9A21C-474F-784D-B1AD-EC2A51EB3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476399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DA67F6-CF58-C342-8631-55A86E3DE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Grundlagen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F88F0FD-5550-1F4B-BCE7-3E97507C4C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1569CB3B-1191-5143-A306-0306314835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1246" y="1698137"/>
            <a:ext cx="2699783" cy="2502553"/>
          </a:xfrm>
          <a:prstGeom prst="rect">
            <a:avLst/>
          </a:prstGeom>
        </p:spPr>
      </p:pic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0C56A2B-85C3-614C-9ADB-0ECECF3B7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44173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D66150-0000-944B-A94C-B73432842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Frameworks allgemein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1F16425-738F-0B47-96B1-5BAF0C76A1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Programmiergerüst im OO-Umfeld</a:t>
            </a:r>
          </a:p>
          <a:p>
            <a:r>
              <a:rPr lang="de-DE" dirty="0"/>
              <a:t>Sammlung von Methoden für bestimmte Funktionalitäten</a:t>
            </a:r>
          </a:p>
          <a:p>
            <a:r>
              <a:rPr lang="de-DE" dirty="0"/>
              <a:t>Bedient sich dem Grundkonzept der Informatik: Wiederverwendung</a:t>
            </a:r>
          </a:p>
          <a:p>
            <a:r>
              <a:rPr lang="de-DE" dirty="0"/>
              <a:t>Wird erweitert, bis es den Anforderungen entspricht</a:t>
            </a:r>
          </a:p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03E4D65-021A-A44C-A747-419CDD8A52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3930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D66150-0000-944B-A94C-B73432842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Webframeworks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1F16425-738F-0B47-96B1-5BAF0C76A1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Teilmenge von Frameworks</a:t>
            </a:r>
          </a:p>
          <a:p>
            <a:r>
              <a:rPr lang="de-DE" dirty="0"/>
              <a:t>Auf die Entwicklung von dynamischen Webseiten oder Webanwendungen ausgelegt</a:t>
            </a:r>
          </a:p>
          <a:p>
            <a:r>
              <a:rPr lang="de-DE" dirty="0"/>
              <a:t>Gebräuchliche Funktionen</a:t>
            </a:r>
          </a:p>
          <a:p>
            <a:pPr lvl="1"/>
            <a:r>
              <a:rPr lang="de-DE" dirty="0"/>
              <a:t>Authentifizierung</a:t>
            </a:r>
          </a:p>
          <a:p>
            <a:pPr lvl="1"/>
            <a:r>
              <a:rPr lang="de-DE" dirty="0"/>
              <a:t>Sicherheitsfunktionen</a:t>
            </a:r>
          </a:p>
          <a:p>
            <a:pPr lvl="1"/>
            <a:r>
              <a:rPr lang="de-DE" dirty="0"/>
              <a:t>Grundlegende Webformulare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546AE23-2F59-9047-A7AB-B5439D5CCB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8220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5A81BD-A873-9A45-8E3A-B92B1B84A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White-Box-Frameworks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5927A9B-A819-3A43-9446-D4A1413A6A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Bietet eine Sammlung abstrakter Klassen an</a:t>
            </a:r>
          </a:p>
          <a:p>
            <a:r>
              <a:rPr lang="de-DE" dirty="0"/>
              <a:t>Nutzt Vererbung im OO-Umfeld</a:t>
            </a:r>
          </a:p>
          <a:p>
            <a:r>
              <a:rPr lang="de-DE" dirty="0"/>
              <a:t>Jede geerbte Methode kann überschrieben werden</a:t>
            </a:r>
          </a:p>
          <a:p>
            <a:r>
              <a:rPr lang="de-DE" dirty="0"/>
              <a:t>Entwickler muss den Komponentenzusammenhang exakt wissen</a:t>
            </a:r>
          </a:p>
          <a:p>
            <a:r>
              <a:rPr lang="de-DE" dirty="0"/>
              <a:t>Beispiel: MVC-Framework</a:t>
            </a:r>
          </a:p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9193D0A-1FAC-6648-9A32-23827582C8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96080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5A81BD-A873-9A45-8E3A-B92B1B84A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Black-Box-Frameworks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5927A9B-A819-3A43-9446-D4A1413A6A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9CC55E-D483-6B40-8A5E-BD7E4118A5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3114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F1E411C-8A1A-464D-85AD-D4B531A339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Webarchitekturen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CEEF240-9B5A-0F4E-B6DC-9231CB0332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A639825-B3CA-BF4F-A8A0-C0C77E9E7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0366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DA67F6-CF58-C342-8631-55A86E3DE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Angular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F88F0FD-5550-1F4B-BCE7-3E97507C4C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1569CB3B-1191-5143-A306-0306314835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1246" y="1698137"/>
            <a:ext cx="2699783" cy="2502553"/>
          </a:xfrm>
          <a:prstGeom prst="rect">
            <a:avLst/>
          </a:prstGeom>
        </p:spPr>
      </p:pic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0C56A2B-85C3-614C-9ADB-0ECECF3B7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3657100"/>
      </p:ext>
    </p:extLst>
  </p:cSld>
  <p:clrMapOvr>
    <a:masterClrMapping/>
  </p:clrMapOvr>
</p:sld>
</file>

<file path=ppt/theme/theme1.xml><?xml version="1.0" encoding="utf-8"?>
<a:theme xmlns:a="http://schemas.openxmlformats.org/drawingml/2006/main" name="Facette">
  <a:themeElements>
    <a:clrScheme name="Facette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te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t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{6B8C7B9B-5A62-8E43-9A46-3A9364890DFF}tf10001060</Template>
  <TotalTime>0</TotalTime>
  <Words>119</Words>
  <Application>Microsoft Macintosh PowerPoint</Application>
  <PresentationFormat>Bildschirmpräsentation (4:3)</PresentationFormat>
  <Paragraphs>47</Paragraphs>
  <Slides>13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8" baseType="lpstr">
      <vt:lpstr>Arial</vt:lpstr>
      <vt:lpstr>Calibri</vt:lpstr>
      <vt:lpstr>Trebuchet MS</vt:lpstr>
      <vt:lpstr>Wingdings 3</vt:lpstr>
      <vt:lpstr>Facette</vt:lpstr>
      <vt:lpstr>Clientseitige Webframeworks wie Angular, ReactJS und OpenUI5</vt:lpstr>
      <vt:lpstr>Gliederung</vt:lpstr>
      <vt:lpstr>Grundlagen</vt:lpstr>
      <vt:lpstr>Frameworks allgemein</vt:lpstr>
      <vt:lpstr>Webframeworks</vt:lpstr>
      <vt:lpstr>White-Box-Frameworks</vt:lpstr>
      <vt:lpstr>Black-Box-Frameworks</vt:lpstr>
      <vt:lpstr>Webarchitekturen</vt:lpstr>
      <vt:lpstr>Angular</vt:lpstr>
      <vt:lpstr>ReactJS</vt:lpstr>
      <vt:lpstr>OpenUI5</vt:lpstr>
      <vt:lpstr>Vergleichende  Betrachtung</vt:lpstr>
      <vt:lpstr>Vielen Dank für Ihre Aufmerksamkeit, für Rückfragen stehen wir Ihnen nun gerne zur Verfügung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Clientseitige Webframeworks wie Angular, ReactJS und OpenUI5</dc:title>
  <dc:creator>Sebastian Greulich</dc:creator>
  <cp:lastModifiedBy>Sebastian Greulich</cp:lastModifiedBy>
  <cp:revision>12</cp:revision>
  <dcterms:created xsi:type="dcterms:W3CDTF">2019-01-01T16:50:35Z</dcterms:created>
  <dcterms:modified xsi:type="dcterms:W3CDTF">2019-01-03T17:05:04Z</dcterms:modified>
</cp:coreProperties>
</file>

<file path=docProps/thumbnail.jpeg>
</file>